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f31792888_0_2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f31792888_0_2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f31792888_0_2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f31792888_0_2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f31792888_0_2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f31792888_0_2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f31792888_0_2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f31792888_0_2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f3179288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f3179288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f3179288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0f3179288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8b3064377_0_1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8b3064377_0_1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8b3064377_0_1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8b3064377_0_1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f3179288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0f3179288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365a0ba1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0365a0ba1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f3179288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f3179288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f31792888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f31792888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f317928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f317928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f3179288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f317928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f31792888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f31792888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f317928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f317928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f31792888_0_2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0f31792888_0_2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f31792888_0_2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f31792888_0_2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caa.go.jp/policies/policy/consumer_policy/information/food_loss/efforts/pdf/efforts_190711_0001.pdf" TargetMode="External"/><Relationship Id="rId4" Type="http://schemas.openxmlformats.org/officeDocument/2006/relationships/hyperlink" Target="https://www.maff.go.jp/kanto/syo_an/seikatsu/iken/attach/pdf/R3ikenkoukan-2.pdf" TargetMode="External"/><Relationship Id="rId5" Type="http://schemas.openxmlformats.org/officeDocument/2006/relationships/hyperlink" Target="https://www2.kpu.ac.jp/life_environ/mat_cycle_soc/report/16takahashi.pdf" TargetMode="External"/><Relationship Id="rId6" Type="http://schemas.openxmlformats.org/officeDocument/2006/relationships/hyperlink" Target="https://www.caa.go.jp/policies/policy/consumer_policy/information/food_loss/case/assets/case_191227_0002.pdf" TargetMode="External"/><Relationship Id="rId7" Type="http://schemas.openxmlformats.org/officeDocument/2006/relationships/hyperlink" Target="https://www.tokyo-np.co.jp/article/2194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72833" y="633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駒澤大学の食堂での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フードロス削減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70650" y="26640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経営学部　市場戦略学科　４年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村山ゼミ⑤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発表者：土屋実莉・猪熊沙季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5.アンケート結果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フォームの回答のグラフ。質問のタイトル: フードロス削減策に対する意識。回答数: 125 件の回答。" id="124" name="Google Shape;124;p22" title="フードロス削減策に対する意識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327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5.アンケート結果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フォームの回答のグラフ。質問のタイトル: 提案するフードロス削減策の賛否&#10;&#10;ご飯の量の調整。回答数: 125 件の回答。" id="131" name="Google Shape;131;p23" title="提案するフードロス削減策の賛否&#10;&#10;ご飯の量の調整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327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5.</a:t>
            </a:r>
            <a:r>
              <a:rPr lang="ja"/>
              <a:t>アンケート結果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フォームの回答のグラフ。質問のタイトル: 提案するフードロス削減策の賛否&#10;&#10;ドギーバッグの導入。回答数: 125 件の回答。" id="138" name="Google Shape;138;p24" title="提案するフードロス削減策の賛否&#10;&#10;ドギーバッグの導入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327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5.アンケート結果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フォームの回答のグラフ。質問のタイトル: 提案するフードロス削減策の賛否&#10;&#10;食べ残し量の公表。回答数: 125 件の回答。" id="145" name="Google Shape;145;p25" title="提案するフードロス削減策の賛否&#10;&#10;食べ残し量の公表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327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6.</a:t>
            </a:r>
            <a:r>
              <a:rPr lang="ja"/>
              <a:t>まとめ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​​</a:t>
            </a:r>
            <a:r>
              <a:rPr lang="ja">
                <a:solidFill>
                  <a:schemeClr val="dk1"/>
                </a:solidFill>
              </a:rPr>
              <a:t>1.食堂利用者の食べ残しの原因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・</a:t>
            </a:r>
            <a:r>
              <a:rPr b="1" lang="ja">
                <a:solidFill>
                  <a:schemeClr val="dk1"/>
                </a:solidFill>
              </a:rPr>
              <a:t>量が多い</a:t>
            </a:r>
            <a:r>
              <a:rPr lang="ja">
                <a:solidFill>
                  <a:schemeClr val="dk1"/>
                </a:solidFill>
              </a:rPr>
              <a:t>・</a:t>
            </a:r>
            <a:r>
              <a:rPr b="1" lang="ja">
                <a:solidFill>
                  <a:schemeClr val="dk1"/>
                </a:solidFill>
              </a:rPr>
              <a:t>味が合わない</a:t>
            </a:r>
            <a:r>
              <a:rPr lang="ja">
                <a:solidFill>
                  <a:schemeClr val="dk1"/>
                </a:solidFill>
              </a:rPr>
              <a:t>・</a:t>
            </a:r>
            <a:r>
              <a:rPr b="1" lang="ja">
                <a:solidFill>
                  <a:schemeClr val="dk1"/>
                </a:solidFill>
              </a:rPr>
              <a:t>時間がない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2.提案する対策への賛否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「ご飯の量の調整」や「食べ残しの量を公表」は</a:t>
            </a:r>
            <a:r>
              <a:rPr b="1" lang="ja">
                <a:solidFill>
                  <a:schemeClr val="dk1"/>
                </a:solidFill>
              </a:rPr>
              <a:t>賛成の割合が多く</a:t>
            </a:r>
            <a:r>
              <a:rPr lang="ja">
                <a:solidFill>
                  <a:schemeClr val="dk1"/>
                </a:solidFill>
              </a:rPr>
              <a:t>を占めていた。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「ドギーバックの導入」を</a:t>
            </a:r>
            <a:r>
              <a:rPr b="1" lang="ja">
                <a:solidFill>
                  <a:schemeClr val="dk1"/>
                </a:solidFill>
              </a:rPr>
              <a:t>賛成する割合は50%</a:t>
            </a:r>
            <a:r>
              <a:rPr lang="ja">
                <a:solidFill>
                  <a:schemeClr val="dk1"/>
                </a:solidFill>
              </a:rPr>
              <a:t>ほどだった。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3.適正な食事量の提供の必要性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食べ残こしをする人の中で、「量が多い」</a:t>
            </a:r>
            <a:r>
              <a:rPr b="1" lang="ja">
                <a:solidFill>
                  <a:schemeClr val="dk1"/>
                </a:solidFill>
              </a:rPr>
              <a:t>35％</a:t>
            </a:r>
            <a:r>
              <a:rPr lang="ja">
                <a:solidFill>
                  <a:schemeClr val="dk1"/>
                </a:solidFill>
              </a:rPr>
              <a:t>＋「時間がない」</a:t>
            </a:r>
            <a:r>
              <a:rPr b="1" lang="ja">
                <a:solidFill>
                  <a:schemeClr val="dk1"/>
                </a:solidFill>
              </a:rPr>
              <a:t>30%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ja">
                <a:solidFill>
                  <a:schemeClr val="dk1"/>
                </a:solidFill>
              </a:rPr>
              <a:t>→「食事量の調整が必要」という人が65%いることになる。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7.</a:t>
            </a:r>
            <a:r>
              <a:rPr lang="ja"/>
              <a:t>考察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​​</a:t>
            </a:r>
            <a:r>
              <a:rPr lang="ja" sz="3250">
                <a:solidFill>
                  <a:schemeClr val="dk1"/>
                </a:solidFill>
              </a:rPr>
              <a:t>1.食堂利用者の食べ残しの原因</a:t>
            </a:r>
            <a:endParaRPr sz="3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250">
                <a:solidFill>
                  <a:schemeClr val="dk1"/>
                </a:solidFill>
              </a:rPr>
              <a:t>・「量が多い」：提供方法が利用者のニーズに対応できていないことが分かる。</a:t>
            </a:r>
            <a:endParaRPr sz="3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250">
                <a:solidFill>
                  <a:schemeClr val="dk1"/>
                </a:solidFill>
              </a:rPr>
              <a:t>→利用者一人一人に応じた適量を提供する。</a:t>
            </a:r>
            <a:endParaRPr sz="3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250">
                <a:solidFill>
                  <a:schemeClr val="dk1"/>
                </a:solidFill>
              </a:rPr>
              <a:t>・「味が合わない」：味の好みは個人差が大きい。</a:t>
            </a:r>
            <a:endParaRPr sz="3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250">
                <a:solidFill>
                  <a:schemeClr val="dk1"/>
                </a:solidFill>
              </a:rPr>
              <a:t>→メニューの多様性や味付けの工夫が求められる。（セルフサービスを導入）</a:t>
            </a:r>
            <a:endParaRPr sz="3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250">
                <a:solidFill>
                  <a:schemeClr val="dk1"/>
                </a:solidFill>
              </a:rPr>
              <a:t>・「時間がない」：​​学生の忙しい生活スタイルが影響している。</a:t>
            </a:r>
            <a:endParaRPr sz="3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sz="3250">
                <a:solidFill>
                  <a:schemeClr val="dk1"/>
                </a:solidFill>
              </a:rPr>
              <a:t>→食堂での効率的な食事の提供を行う。（テイクアウトを導入）</a:t>
            </a:r>
            <a:endParaRPr sz="32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7.</a:t>
            </a:r>
            <a:r>
              <a:rPr lang="ja"/>
              <a:t>考察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solidFill>
                  <a:schemeClr val="dk1"/>
                </a:solidFill>
              </a:rPr>
              <a:t>2.提案する対策への賛否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900">
                <a:solidFill>
                  <a:schemeClr val="dk1"/>
                </a:solidFill>
              </a:rPr>
              <a:t>・「ご飯の量の調整」、「食べ残しの量を公表」…</a:t>
            </a:r>
            <a:r>
              <a:rPr b="1" lang="ja" sz="1900">
                <a:solidFill>
                  <a:schemeClr val="dk1"/>
                </a:solidFill>
              </a:rPr>
              <a:t>過半数以上の人が賛成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900">
                <a:solidFill>
                  <a:schemeClr val="dk1"/>
                </a:solidFill>
              </a:rPr>
              <a:t>→実現可能性が高く、効果的だと考えている人が多いと考えられる。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900">
                <a:solidFill>
                  <a:schemeClr val="dk1"/>
                </a:solidFill>
              </a:rPr>
              <a:t>・「ドギーバッグの導入」…</a:t>
            </a:r>
            <a:r>
              <a:rPr b="1" lang="ja" sz="1900">
                <a:solidFill>
                  <a:schemeClr val="dk1"/>
                </a:solidFill>
              </a:rPr>
              <a:t>約半分の人が賛成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900">
                <a:solidFill>
                  <a:schemeClr val="dk1"/>
                </a:solidFill>
              </a:rPr>
              <a:t>→衛生面に対して懸念する人がいることが分かる。ドギーバッグ導入を進めるには、衛生管理の周知や啓発活動が重要である。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7.</a:t>
            </a:r>
            <a:r>
              <a:rPr lang="ja"/>
              <a:t>考察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>
                <a:solidFill>
                  <a:schemeClr val="dk1"/>
                </a:solidFill>
              </a:rPr>
              <a:t>3.適正な食事量の必要性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100">
                <a:solidFill>
                  <a:schemeClr val="dk1"/>
                </a:solidFill>
              </a:rPr>
              <a:t> </a:t>
            </a:r>
            <a:r>
              <a:rPr b="1" lang="ja" sz="2100">
                <a:solidFill>
                  <a:schemeClr val="dk1"/>
                </a:solidFill>
              </a:rPr>
              <a:t>「量が多い」(35%) + 「時間がない」 (30%) = 65%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300" u="sng">
                <a:solidFill>
                  <a:schemeClr val="dk1"/>
                </a:solidFill>
              </a:rPr>
              <a:t>食事量の調整がフードロス削減の核心的な対策である</a:t>
            </a:r>
            <a:endParaRPr sz="23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100">
                <a:solidFill>
                  <a:schemeClr val="dk1"/>
                </a:solidFill>
              </a:rPr>
              <a:t>セルフサービスや事前に量を選べるシステムなどを導入することで、利用者が自分の適量を選びやすくする仕組みが必要である。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6.</a:t>
            </a:r>
            <a:r>
              <a:rPr lang="ja"/>
              <a:t>文献レビュー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271100"/>
            <a:ext cx="8520600" cy="3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・湘南女子高​​生ユニット「PlantPitty」が、ドギーバッグ普及委員会に協力を申し出して、同委員会の持ち帰り自己責任ステッカー100枚を、地元湘南の飲食店に貼ってもらうプロジェクトを展開。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・市役所静岡庁舎の食堂の利用者に、食堂で出た食べ残しの量を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数値で知らせる掲示ボードを設置した。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食堂利用者の食べ残しを減らすことや、</a:t>
            </a:r>
            <a:r>
              <a:rPr lang="ja" u="sng">
                <a:solidFill>
                  <a:schemeClr val="dk1"/>
                </a:solidFill>
              </a:rPr>
              <a:t>食べきれない可能性が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ja" u="sng">
                <a:solidFill>
                  <a:schemeClr val="dk1"/>
                </a:solidFill>
              </a:rPr>
              <a:t>ある場合は事前に申し出てもらい、食品ロスを減らす狙い。</a:t>
            </a:r>
            <a:endParaRPr u="sng">
              <a:solidFill>
                <a:schemeClr val="dk1"/>
              </a:solidFill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551" y="2225750"/>
            <a:ext cx="1937451" cy="291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9500" y="0"/>
            <a:ext cx="1714500" cy="12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参考文献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ja" sz="1050">
                <a:solidFill>
                  <a:schemeClr val="dk1"/>
                </a:solidFill>
              </a:rPr>
              <a:t>消費者庁消費者教育推進課.(2019).「食品ロス削減関係参考資料」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ja" sz="1050" u="sng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https://www.caa.go.jp/policies/policy/consumer_policy/information/food_loss/efforts/pdf/efforts_190711_0001.pdf</a:t>
            </a:r>
            <a:endParaRPr sz="1050" u="sng">
              <a:solidFill>
                <a:srgbClr val="46788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t/>
            </a:r>
            <a:endParaRPr sz="1050" u="sng">
              <a:solidFill>
                <a:srgbClr val="46788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ja" sz="1050">
                <a:solidFill>
                  <a:schemeClr val="dk1"/>
                </a:solidFill>
              </a:rPr>
              <a:t>農林水産省. (2024). 「食品及びリサイクルをめぐる情勢」.</a:t>
            </a:r>
            <a:r>
              <a:rPr lang="ja" sz="1000" u="sng">
                <a:solidFill>
                  <a:schemeClr val="hlink"/>
                </a:solidFill>
                <a:hlinkClick r:id="rId4"/>
              </a:rPr>
              <a:t>https://www.maff.go.jp/kanto/syo_an/seikatsu/iken/attach/pdf/R3ikenkoukan-2.pdf</a:t>
            </a:r>
            <a:endParaRPr sz="1000" u="sng">
              <a:solidFill>
                <a:schemeClr val="hlink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ja" sz="1050">
                <a:solidFill>
                  <a:schemeClr val="dk1"/>
                </a:solidFill>
              </a:rPr>
              <a:t>SDGSCONNECT.(2024).「食品ロスによる影響7選-環境・食料問題・経済への影響を解説」. https://sdgs-connect.com/archives/50699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-266700" lvl="0" marL="2667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ja" sz="1050">
                <a:solidFill>
                  <a:schemeClr val="dk1"/>
                </a:solidFill>
              </a:rPr>
              <a:t>山川研究室 高橋潤.（2015).「大学食堂における食品ロス削減の取り組みの評価と利用者・従業員の受容性」</a:t>
            </a:r>
            <a:r>
              <a:rPr lang="ja" sz="1050">
                <a:solidFill>
                  <a:schemeClr val="dk1"/>
                </a:solidFill>
                <a:highlight>
                  <a:srgbClr val="FFFF00"/>
                </a:highlight>
              </a:rPr>
              <a:t>『第28回廃棄物資源循環学会研究発表会　講演原稿2017』</a:t>
            </a:r>
            <a:endParaRPr sz="105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 u="sng">
                <a:solidFill>
                  <a:schemeClr val="hlink"/>
                </a:solidFill>
                <a:hlinkClick r:id="rId5"/>
              </a:rPr>
              <a:t>https://www2.kpu.ac.jp/life_environ/mat_cycle_soc/report/16takahashi.pdf</a:t>
            </a:r>
            <a:endParaRPr sz="1000" u="sng">
              <a:solidFill>
                <a:schemeClr val="hlink"/>
              </a:solidFill>
            </a:endParaRPr>
          </a:p>
          <a:p>
            <a:pPr indent="-266700" lvl="0" marL="2667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ja" sz="1050">
                <a:solidFill>
                  <a:schemeClr val="dk1"/>
                </a:solidFill>
              </a:rPr>
              <a:t>びずめし.(2023).「社員食堂でのフードロス削減」</a:t>
            </a:r>
            <a:r>
              <a:rPr lang="ja" sz="1050">
                <a:solidFill>
                  <a:schemeClr val="dk1"/>
                </a:solidFill>
                <a:highlight>
                  <a:srgbClr val="FFFF00"/>
                </a:highlight>
              </a:rPr>
              <a:t>『おいしい目線で考える福利厚生マガジン｜びずめしプラス』</a:t>
            </a:r>
            <a:endParaRPr sz="105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ja" sz="1050">
                <a:solidFill>
                  <a:schemeClr val="dk1"/>
                </a:solidFill>
              </a:rPr>
              <a:t>https://media.bizmeshi.jp/articles/reducing-food-loss-at-employee-cafeterias/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r>
              <a:rPr lang="ja" sz="1050">
                <a:solidFill>
                  <a:schemeClr val="dk1"/>
                </a:solidFill>
              </a:rPr>
              <a:t> 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ja" sz="1000" u="sng">
                <a:solidFill>
                  <a:schemeClr val="dk1"/>
                </a:solidFill>
              </a:rPr>
              <a:t>ドギーバッグ普及委員会Facebook（Plantpitty紹介）</a:t>
            </a:r>
            <a:r>
              <a:rPr lang="ja" sz="1000" u="sng">
                <a:solidFill>
                  <a:schemeClr val="hlink"/>
                </a:solidFill>
                <a:hlinkClick r:id="rId6"/>
              </a:rPr>
              <a:t>https://www.caa.go.jp/policies/policy/consumer_policy/information/food_loss/case/assets/case_191227_0002.pdf</a:t>
            </a:r>
            <a:endParaRPr sz="10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1017"/>
              <a:t>東京新聞.(2019).「食品ロス削減へ　食べ残し量掲示　静岡役所・食堂にボード」</a:t>
            </a:r>
            <a:endParaRPr sz="1017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ja" sz="1000" u="sng">
                <a:solidFill>
                  <a:schemeClr val="hlink"/>
                </a:solidFill>
                <a:hlinkClick r:id="rId7"/>
              </a:rPr>
              <a:t>https://www.tokyo-np.co.jp/article/21942</a:t>
            </a:r>
            <a:endParaRPr sz="10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目次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72275" y="1122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ja" sz="1660">
                <a:solidFill>
                  <a:schemeClr val="dk1"/>
                </a:solidFill>
              </a:rPr>
              <a:t>1.</a:t>
            </a:r>
            <a:r>
              <a:rPr lang="ja" sz="1660">
                <a:solidFill>
                  <a:schemeClr val="dk1"/>
                </a:solidFill>
              </a:rPr>
              <a:t>はじめに</a:t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ja" sz="1660">
                <a:solidFill>
                  <a:schemeClr val="dk1"/>
                </a:solidFill>
              </a:rPr>
              <a:t>2.研究の背景と目的の背景</a:t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ja" sz="1660">
                <a:solidFill>
                  <a:schemeClr val="dk1"/>
                </a:solidFill>
              </a:rPr>
              <a:t>3.研究方法</a:t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ja" sz="1660">
                <a:solidFill>
                  <a:schemeClr val="dk1"/>
                </a:solidFill>
              </a:rPr>
              <a:t>4.インタビュー調査の結果</a:t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ja" sz="1660">
                <a:solidFill>
                  <a:schemeClr val="dk1"/>
                </a:solidFill>
              </a:rPr>
              <a:t>5.アンケート調査の結果</a:t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ja" sz="1660">
                <a:solidFill>
                  <a:schemeClr val="dk1"/>
                </a:solidFill>
              </a:rPr>
              <a:t>6.まとめ</a:t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ja" sz="1660">
                <a:solidFill>
                  <a:schemeClr val="dk1"/>
                </a:solidFill>
              </a:rPr>
              <a:t>7.考察</a:t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ja" sz="1660">
                <a:solidFill>
                  <a:schemeClr val="dk1"/>
                </a:solidFill>
              </a:rPr>
              <a:t>8.文献レビュー</a:t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ja" sz="1660">
                <a:solidFill>
                  <a:schemeClr val="dk1"/>
                </a:solidFill>
              </a:rPr>
              <a:t>9.参考文献一覧</a:t>
            </a:r>
            <a:endParaRPr sz="166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46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1.</a:t>
            </a:r>
            <a:r>
              <a:rPr lang="ja"/>
              <a:t>はじめに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ja"/>
              <a:t>​​​​​​</a:t>
            </a:r>
            <a:r>
              <a:rPr lang="ja" sz="2500">
                <a:solidFill>
                  <a:schemeClr val="dk1"/>
                </a:solidFill>
              </a:rPr>
              <a:t>本研究は、大学の食堂におけるフードロス削減策を提案するもので、食料廃棄問題が地球規模で深刻化していることを背景としている。特に学生食堂での食べ残しが頻発し、資源の無駄や環境への負荷が増している現状から、啓発活動、適量提供システム、ドギーバッグ導入の三つの対策を提案している。これにより、学生のフードロスに対する意識を高め、実際の廃棄量の減少を目指す。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2.</a:t>
            </a:r>
            <a:r>
              <a:rPr lang="ja"/>
              <a:t>研究の背景と目的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017725"/>
            <a:ext cx="8520600" cy="3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ja" sz="1829">
                <a:solidFill>
                  <a:schemeClr val="dk1"/>
                </a:solidFill>
              </a:rPr>
              <a:t>フードロスの現状</a:t>
            </a:r>
            <a:endParaRPr sz="18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ja" sz="1530">
                <a:solidFill>
                  <a:schemeClr val="dk1"/>
                </a:solidFill>
              </a:rPr>
              <a:t>・世界の現状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ja" sz="1530">
                <a:solidFill>
                  <a:schemeClr val="dk1"/>
                </a:solidFill>
              </a:rPr>
              <a:t>年間</a:t>
            </a:r>
            <a:r>
              <a:rPr b="1" lang="ja" sz="1530">
                <a:solidFill>
                  <a:schemeClr val="dk1"/>
                </a:solidFill>
              </a:rPr>
              <a:t>13億トン</a:t>
            </a:r>
            <a:r>
              <a:rPr lang="ja" sz="1530">
                <a:solidFill>
                  <a:schemeClr val="dk1"/>
                </a:solidFill>
              </a:rPr>
              <a:t>もの食べ物が廃棄されており、これは全生産量の約</a:t>
            </a:r>
            <a:r>
              <a:rPr b="1" lang="ja" sz="1530">
                <a:solidFill>
                  <a:schemeClr val="dk1"/>
                </a:solidFill>
              </a:rPr>
              <a:t>3分の1</a:t>
            </a:r>
            <a:r>
              <a:rPr lang="ja" sz="1530">
                <a:solidFill>
                  <a:schemeClr val="dk1"/>
                </a:solidFill>
              </a:rPr>
              <a:t>に相当する。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ja" sz="1530">
                <a:solidFill>
                  <a:schemeClr val="dk1"/>
                </a:solidFill>
              </a:rPr>
              <a:t>・日本の現状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ja" sz="1530">
                <a:solidFill>
                  <a:schemeClr val="dk1"/>
                </a:solidFill>
              </a:rPr>
              <a:t>年間</a:t>
            </a:r>
            <a:r>
              <a:rPr b="1" lang="ja" sz="1530">
                <a:solidFill>
                  <a:schemeClr val="dk1"/>
                </a:solidFill>
              </a:rPr>
              <a:t>523万トン</a:t>
            </a:r>
            <a:r>
              <a:rPr lang="ja" sz="1530">
                <a:solidFill>
                  <a:schemeClr val="dk1"/>
                </a:solidFill>
              </a:rPr>
              <a:t>の食べ物が廃棄されており、国民一人当たり、年間で約</a:t>
            </a:r>
            <a:r>
              <a:rPr b="1" lang="ja" sz="1530">
                <a:solidFill>
                  <a:schemeClr val="dk1"/>
                </a:solidFill>
              </a:rPr>
              <a:t>42kg</a:t>
            </a:r>
            <a:r>
              <a:rPr lang="ja" sz="1530">
                <a:solidFill>
                  <a:schemeClr val="dk1"/>
                </a:solidFill>
              </a:rPr>
              <a:t>に相当する。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ja" sz="1530">
                <a:solidFill>
                  <a:schemeClr val="dk1"/>
                </a:solidFill>
              </a:rPr>
              <a:t>・駒澤大学の食堂の現状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b="1" lang="ja" sz="1530">
                <a:solidFill>
                  <a:schemeClr val="dk1"/>
                </a:solidFill>
              </a:rPr>
              <a:t>毎日多くの食べ残しが発生</a:t>
            </a:r>
            <a:r>
              <a:rPr lang="ja" sz="1530">
                <a:solidFill>
                  <a:schemeClr val="dk1"/>
                </a:solidFill>
              </a:rPr>
              <a:t>しているにもかかわらず、目に見える具体的な対策が講じられていないのが現状である。</a:t>
            </a:r>
            <a:endParaRPr sz="153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ja"/>
              <a:t>3.研究方法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32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/>
              <a:t>・</a:t>
            </a:r>
            <a:r>
              <a:rPr lang="ja">
                <a:solidFill>
                  <a:schemeClr val="dk1"/>
                </a:solidFill>
              </a:rPr>
              <a:t>インタビュー調査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chemeClr val="dk1"/>
                </a:solidFill>
              </a:rPr>
              <a:t>目的：食堂スタッフのフードロスに対する意識と現状を把握し、対策の実現可能性を評価する。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対象: 食堂の管理者や調理スタッフ。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・アンケート調査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chemeClr val="dk1"/>
                </a:solidFill>
              </a:rPr>
              <a:t>目的: 食堂利用者のフードロスに対する意識と行動を把握する。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chemeClr val="dk1"/>
                </a:solidFill>
              </a:rPr>
              <a:t>対象: 駒澤大学の学生、教職員、および食堂利用者。</a:t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807975" y="1645525"/>
            <a:ext cx="591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4.</a:t>
            </a:r>
            <a:r>
              <a:rPr lang="ja"/>
              <a:t>インタビュー調査の結果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017725"/>
            <a:ext cx="8520600" cy="3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『</a:t>
            </a:r>
            <a:r>
              <a:rPr lang="ja">
                <a:solidFill>
                  <a:schemeClr val="dk1"/>
                </a:solidFill>
              </a:rPr>
              <a:t>食堂の現状』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・ロスの量　　30kg〜50kg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・食材の調達管理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→日ごとに発注をしており、次の日の</a:t>
            </a:r>
            <a:r>
              <a:rPr lang="ja" u="sng">
                <a:solidFill>
                  <a:schemeClr val="dk1"/>
                </a:solidFill>
              </a:rPr>
              <a:t>食事の出る量</a:t>
            </a:r>
            <a:r>
              <a:rPr lang="ja">
                <a:solidFill>
                  <a:schemeClr val="dk1"/>
                </a:solidFill>
              </a:rPr>
              <a:t>を予測してなるべく食材を余らないようにしている。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食事の出る量　　多：火、水、木　　少：月、金　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・その日に余った食材は次の日に利用（長くても２日まで）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>
                <a:solidFill>
                  <a:schemeClr val="dk1"/>
                </a:solidFill>
              </a:rPr>
              <a:t>・追加調理をこまめにすることで、なるべくロスが出ないように工夫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sz="2520"/>
              <a:t>5.</a:t>
            </a:r>
            <a:r>
              <a:rPr lang="ja" sz="2520"/>
              <a:t>アンケート結果</a:t>
            </a:r>
            <a:endParaRPr sz="25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ja" sz="2520"/>
              <a:t>5.アンケート結果　（7/10~10/28）</a:t>
            </a:r>
            <a:endParaRPr sz="2520"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フォームの回答のグラフ。質問のタイトル: 食堂利用頻度。回答数: 125 件の回答。" id="93" name="Google Shape;93;p19" title="食堂利用頻度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327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5.</a:t>
            </a:r>
            <a:r>
              <a:rPr lang="ja"/>
              <a:t>アンケート結果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フォームの回答のグラフ。質問のタイトル: 食べ残しの頻度。回答数: 125 件の回答。" id="100" name="Google Shape;100;p20" title="食べ残しの頻度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327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69075"/>
            <a:ext cx="8832600" cy="6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ja" sz="2500"/>
              <a:t>5.アンケート結果</a:t>
            </a:r>
            <a:endParaRPr sz="2500"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フォームの回答のグラフ。質問のタイトル: 食べ残しの理由。回答数: 125 件の回答。" id="107" name="Google Shape;107;p21" title="食べ残しの理由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6325"/>
            <a:ext cx="9144003" cy="384870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21"/>
          <p:cNvSpPr/>
          <p:nvPr/>
        </p:nvSpPr>
        <p:spPr>
          <a:xfrm>
            <a:off x="5660250" y="2025425"/>
            <a:ext cx="1729800" cy="241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4">
            <a:alphaModFix/>
          </a:blip>
          <a:srcRect b="30281" l="55883" r="30806" t="50615"/>
          <a:stretch/>
        </p:blipFill>
        <p:spPr>
          <a:xfrm>
            <a:off x="4804550" y="1733550"/>
            <a:ext cx="2322801" cy="2085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 rotWithShape="1">
          <a:blip r:embed="rId5">
            <a:alphaModFix/>
          </a:blip>
          <a:srcRect b="30656" l="55780" r="26480" t="52078"/>
          <a:stretch/>
        </p:blipFill>
        <p:spPr>
          <a:xfrm>
            <a:off x="4804550" y="32000"/>
            <a:ext cx="2867999" cy="191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6">
            <a:alphaModFix/>
          </a:blip>
          <a:srcRect b="36896" l="56171" r="29853" t="51952"/>
          <a:stretch/>
        </p:blipFill>
        <p:spPr>
          <a:xfrm>
            <a:off x="4880750" y="3764700"/>
            <a:ext cx="2583352" cy="12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 rotWithShape="1">
          <a:blip r:embed="rId7">
            <a:alphaModFix/>
          </a:blip>
          <a:srcRect b="41419" l="56144" r="36633" t="52161"/>
          <a:stretch/>
        </p:blipFill>
        <p:spPr>
          <a:xfrm>
            <a:off x="98575" y="3709950"/>
            <a:ext cx="1729802" cy="96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/>
          <p:nvPr/>
        </p:nvSpPr>
        <p:spPr>
          <a:xfrm>
            <a:off x="7313450" y="3240700"/>
            <a:ext cx="1027800" cy="102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" name="Google Shape;114;p21"/>
          <p:cNvCxnSpPr/>
          <p:nvPr/>
        </p:nvCxnSpPr>
        <p:spPr>
          <a:xfrm>
            <a:off x="1412325" y="2660200"/>
            <a:ext cx="1609500" cy="591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21"/>
          <p:cNvCxnSpPr/>
          <p:nvPr/>
        </p:nvCxnSpPr>
        <p:spPr>
          <a:xfrm flipH="1">
            <a:off x="3021825" y="3235175"/>
            <a:ext cx="1357500" cy="16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21"/>
          <p:cNvSpPr txBox="1"/>
          <p:nvPr/>
        </p:nvSpPr>
        <p:spPr>
          <a:xfrm>
            <a:off x="3426800" y="1310500"/>
            <a:ext cx="952500" cy="6339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 sz="1800">
                <a:solidFill>
                  <a:schemeClr val="dk2"/>
                </a:solidFill>
              </a:rPr>
              <a:t>その他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23100" y="197075"/>
            <a:ext cx="444175" cy="48560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